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75558-E3EB-4ECB-A30A-6AD7CEC74B3A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62781-B0DF-49D7-B549-2EE04F709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39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4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28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954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10" Type="http://schemas.openxmlformats.org/officeDocument/2006/relationships/image" Target="../media/image14.png"/><Relationship Id="rId4" Type="http://schemas.openxmlformats.org/officeDocument/2006/relationships/tags" Target="../tags/tag90.xml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image" Target="../media/image15.wmf"/><Relationship Id="rId2" Type="http://schemas.openxmlformats.org/officeDocument/2006/relationships/tags" Target="../tags/tag99.xml"/><Relationship Id="rId16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5" Type="http://schemas.openxmlformats.org/officeDocument/2006/relationships/tags" Target="../tags/tag102.xml"/><Relationship Id="rId15" Type="http://schemas.openxmlformats.org/officeDocument/2006/relationships/image" Target="../media/image16.jpeg"/><Relationship Id="rId10" Type="http://schemas.openxmlformats.org/officeDocument/2006/relationships/tags" Target="../tags/tag107.xml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12.xml"/><Relationship Id="rId16" Type="http://schemas.openxmlformats.org/officeDocument/2006/relationships/image" Target="../media/image19.png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image" Target="../media/image18.png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20.png"/><Relationship Id="rId5" Type="http://schemas.openxmlformats.org/officeDocument/2006/relationships/tags" Target="../tags/tag128.xml"/><Relationship Id="rId10" Type="http://schemas.openxmlformats.org/officeDocument/2006/relationships/image" Target="../media/image2.png"/><Relationship Id="rId4" Type="http://schemas.openxmlformats.org/officeDocument/2006/relationships/tags" Target="../tags/tag127.xml"/><Relationship Id="rId9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image" Target="../media/image2.png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7" Type="http://schemas.openxmlformats.org/officeDocument/2006/relationships/image" Target="../media/image22.png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1" Type="http://schemas.openxmlformats.org/officeDocument/2006/relationships/image" Target="../media/image4.png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image" Target="../media/image3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19" Type="http://schemas.openxmlformats.org/officeDocument/2006/relationships/image" Target="../media/image2.png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image" Target="../media/image24.png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image" Target="../media/image2.png"/><Relationship Id="rId5" Type="http://schemas.openxmlformats.org/officeDocument/2006/relationships/tags" Target="../tags/tag16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61.xml"/><Relationship Id="rId9" Type="http://schemas.openxmlformats.org/officeDocument/2006/relationships/tags" Target="../tags/tag166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69.xml"/><Relationship Id="rId7" Type="http://schemas.openxmlformats.org/officeDocument/2006/relationships/image" Target="../media/image25.png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1.xml"/><Relationship Id="rId4" Type="http://schemas.openxmlformats.org/officeDocument/2006/relationships/tags" Target="../tags/tag17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7" Type="http://schemas.openxmlformats.org/officeDocument/2006/relationships/video" Target="../media/media1.mp4"/><Relationship Id="rId12" Type="http://schemas.openxmlformats.org/officeDocument/2006/relationships/tags" Target="../tags/tag3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microsoft.com/office/2007/relationships/media" Target="../media/media1.mp4"/><Relationship Id="rId11" Type="http://schemas.openxmlformats.org/officeDocument/2006/relationships/tags" Target="../tags/tag31.xml"/><Relationship Id="rId5" Type="http://schemas.openxmlformats.org/officeDocument/2006/relationships/tags" Target="../tags/tag27.xml"/><Relationship Id="rId15" Type="http://schemas.openxmlformats.org/officeDocument/2006/relationships/image" Target="../media/image7.png"/><Relationship Id="rId10" Type="http://schemas.openxmlformats.org/officeDocument/2006/relationships/tags" Target="../tags/tag30.xml"/><Relationship Id="rId4" Type="http://schemas.openxmlformats.org/officeDocument/2006/relationships/tags" Target="../tags/tag26.xml"/><Relationship Id="rId9" Type="http://schemas.openxmlformats.org/officeDocument/2006/relationships/tags" Target="../tags/tag29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26" Type="http://schemas.openxmlformats.org/officeDocument/2006/relationships/image" Target="../media/image2.png"/><Relationship Id="rId3" Type="http://schemas.openxmlformats.org/officeDocument/2006/relationships/tags" Target="../tags/tag35.xml"/><Relationship Id="rId21" Type="http://schemas.openxmlformats.org/officeDocument/2006/relationships/tags" Target="../tags/tag53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tags" Target="../tags/tag56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tags" Target="../tags/tag55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tags" Target="../tags/tag54.xml"/><Relationship Id="rId27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image" Target="../media/image11.png"/><Relationship Id="rId4" Type="http://schemas.openxmlformats.org/officeDocument/2006/relationships/tags" Target="../tags/tag65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image" Target="../media/image12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/>
              <a:sym typeface="Arial"/>
            </a:endParaRPr>
          </a:p>
        </p:txBody>
      </p:sp>
      <p:sp>
        <p:nvSpPr>
          <p:cNvPr id="40" name="Shape 40"/>
          <p:cNvSpPr/>
          <p:nvPr>
            <p:custDataLst>
              <p:tags r:id="rId2"/>
            </p:custDataLst>
          </p:nvPr>
        </p:nvSpPr>
        <p:spPr>
          <a:xfrm>
            <a:off x="5063029" y="2401990"/>
            <a:ext cx="2815009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</a:t>
            </a: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>
            <p:custDataLst>
              <p:tags r:id="rId3"/>
            </p:custDataLst>
          </p:nvPr>
        </p:nvSpPr>
        <p:spPr>
          <a:xfrm>
            <a:off x="4144153" y="910674"/>
            <a:ext cx="4175464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6000" b="1" baseline="-25000" dirty="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版初中物理</a:t>
            </a:r>
            <a:endParaRPr lang="zh-CN" sz="1800" b="1" baseline="-25000" dirty="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4"/>
            </p:custDataLst>
          </p:nvPr>
        </p:nvSpPr>
        <p:spPr>
          <a:xfrm>
            <a:off x="4771905" y="3115951"/>
            <a:ext cx="3397256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</a:t>
            </a:r>
            <a:r>
              <a:rPr lang="zh-CN" altLang="en-US" sz="6000" baseline="-25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量平均速度</a:t>
            </a:r>
            <a:endParaRPr lang="zh-CN" altLang="zh-CN" sz="6000" baseline="-25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6000" baseline="-25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148064" y="1893493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隶书" pitchFamily="49" charset="-122"/>
                <a:ea typeface="隶书" pitchFamily="49" charset="-122"/>
                <a:sym typeface="Arial"/>
              </a:rPr>
              <a:t>（八年级上）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隶书" pitchFamily="49" charset="-122"/>
              <a:ea typeface="隶书" pitchFamily="49" charset="-122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8" y="627534"/>
            <a:ext cx="3751486" cy="375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98246" y="162870"/>
            <a:ext cx="1797287" cy="4628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10478197"/>
              </p:ext>
            </p:extLst>
          </p:nvPr>
        </p:nvGraphicFramePr>
        <p:xfrm>
          <a:off x="423335" y="743998"/>
          <a:ext cx="7653869" cy="2291658"/>
        </p:xfrm>
        <a:graphic>
          <a:graphicData uri="http://schemas.openxmlformats.org/drawingml/2006/table">
            <a:tbl>
              <a:tblPr firstRow="1" firstCol="1" bandRow="1"/>
              <a:tblGrid>
                <a:gridCol w="1586778"/>
                <a:gridCol w="1926195"/>
                <a:gridCol w="1841341"/>
                <a:gridCol w="2299555"/>
              </a:tblGrid>
              <a:tr h="6416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路段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A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 smtClean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路程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A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运动</a:t>
                      </a:r>
                      <a:r>
                        <a:rPr lang="zh-CN" sz="2400" kern="100" smtClean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A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 smtClean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平均速度</a:t>
                      </a:r>
                      <a:endParaRPr lang="zh-CN" sz="24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AB4"/>
                    </a:solidFill>
                  </a:tcPr>
                </a:tc>
              </a:tr>
              <a:tr h="5499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全程</a:t>
                      </a:r>
                      <a:endParaRPr lang="zh-CN" sz="24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90 cm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5 s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v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u="sng" kern="1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0.18 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m/s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5499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上半段</a:t>
                      </a:r>
                      <a:endParaRPr lang="zh-CN" sz="24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2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45 cm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2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 s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v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2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u="sng" kern="1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0.15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m/s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5499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下半段</a:t>
                      </a:r>
                      <a:endParaRPr lang="zh-CN" sz="2400" b="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45 cm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2 s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v</a:t>
                      </a:r>
                      <a:r>
                        <a:rPr lang="en-US" sz="2000" kern="100" baseline="-25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＝</a:t>
                      </a:r>
                      <a:r>
                        <a:rPr lang="en-US" sz="2000" u="sng" kern="10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0.23</a:t>
                      </a:r>
                      <a:r>
                        <a:rPr lang="en-US" sz="2000" kern="10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m/s</a:t>
                      </a:r>
                      <a:endParaRPr lang="zh-CN" sz="20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77533" y="2841248"/>
            <a:ext cx="1896534" cy="4628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98246" y="3157529"/>
            <a:ext cx="8932333" cy="1851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小车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沿斜面下滑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运动越来越快，小车沿斜面下滑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速运动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段路程的平均速度并不相等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上半段的平均速度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半段的平均速度最大，全程的平均速度处在两者之间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zh-CN" altLang="zh-CN" sz="2800" baseline="-2500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下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&gt;v</a:t>
            </a:r>
            <a:r>
              <a:rPr lang="zh-CN" altLang="zh-CN" sz="2800" baseline="-2500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全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&gt;v</a:t>
            </a:r>
            <a:r>
              <a:rPr lang="zh-CN" altLang="zh-CN" sz="2800" baseline="-2500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上</a:t>
            </a:r>
            <a:r>
              <a:rPr lang="en-US" altLang="zh-CN" sz="2400" baseline="-25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endParaRPr lang="zh-CN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52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68542" y="371887"/>
            <a:ext cx="1714257" cy="514003"/>
            <a:chOff x="849257" y="3021345"/>
            <a:chExt cx="1714257" cy="512734"/>
          </a:xfrm>
        </p:grpSpPr>
        <p:sp>
          <p:nvSpPr>
            <p:cNvPr id="3" name="Shape 108"/>
            <p:cNvSpPr/>
            <p:nvPr>
              <p:custDataLst>
                <p:tags r:id="rId7"/>
              </p:custDataLst>
            </p:nvPr>
          </p:nvSpPr>
          <p:spPr>
            <a:xfrm>
              <a:off x="849257" y="3021345"/>
              <a:ext cx="1714257" cy="512734"/>
            </a:xfrm>
            <a:prstGeom prst="rect">
              <a:avLst/>
            </a:prstGeom>
            <a:solidFill>
              <a:srgbClr val="41AD56">
                <a:alpha val="80000"/>
              </a:srgbClr>
            </a:solidFill>
            <a:ln w="12700">
              <a:solidFill>
                <a:srgbClr val="00B400"/>
              </a:solidFill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8"/>
              </p:custDataLst>
            </p:nvPr>
          </p:nvSpPr>
          <p:spPr>
            <a:xfrm>
              <a:off x="931583" y="3046879"/>
              <a:ext cx="163193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扩展性实验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15362" name="Picture 2" descr="侧平均速度的扩展熊实验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8"/>
          <a:stretch>
            <a:fillRect/>
          </a:stretch>
        </p:blipFill>
        <p:spPr bwMode="auto">
          <a:xfrm>
            <a:off x="5858933" y="554134"/>
            <a:ext cx="2690095" cy="1761227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411105" y="397485"/>
            <a:ext cx="326243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利用位置传感器测距离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44401" y="1027087"/>
            <a:ext cx="545534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222375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实验器材：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小车、斜面、位置传感器</a:t>
            </a:r>
            <a:endParaRPr lang="en-US" altLang="zh-CN" sz="2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44401" y="1666500"/>
            <a:ext cx="169309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实验原理</a:t>
            </a: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206436" y="2201042"/>
            <a:ext cx="89194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为可在斜面上自由移动的小车，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为固定在斜面一端的位置传感器。位置传感器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超声波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可以测出不同时刻小车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与它的距离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，计算机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就可以算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出小车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在不同位置时的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计算机把测出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的运动物体的速度显示在屏幕上（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横轴为时间，纵轴为速度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可以直观地看出物体的速度是增大的、减小的不是不变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20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60865" y="497445"/>
            <a:ext cx="80941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小车在斜面上运动的速度。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人行走的速度变化。将位置传感器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放置在合适的位置，实验者面对传感器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，前后行走，在计算机屏幕上观察行走速度的变化情况。</a:t>
            </a: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37064" y="144976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尝试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/>
          <p:nvPr>
            <p:custDataLst>
              <p:tags r:id="rId3"/>
            </p:custDataLst>
          </p:nvPr>
        </p:nvSpPr>
        <p:spPr>
          <a:xfrm>
            <a:off x="263123" y="3106469"/>
            <a:ext cx="7200900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）位移传感器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可自动测出各时刻的距离。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）计算机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由距离和对应时间信息，算出速度。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）计算机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可以直接显示出速度—时间图象。 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63124" y="2643662"/>
            <a:ext cx="328918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传感器测距离的优点</a:t>
            </a:r>
          </a:p>
        </p:txBody>
      </p:sp>
    </p:spTree>
    <p:extLst>
      <p:ext uri="{BB962C8B-B14F-4D97-AF65-F5344CB8AC3E}">
        <p14:creationId xmlns:p14="http://schemas.microsoft.com/office/powerpoint/2010/main" val="358825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200774" y="269494"/>
            <a:ext cx="1519525" cy="514003"/>
            <a:chOff x="806273" y="3021345"/>
            <a:chExt cx="1714257" cy="512734"/>
          </a:xfrm>
        </p:grpSpPr>
        <p:sp>
          <p:nvSpPr>
            <p:cNvPr id="3" name="Shape 108"/>
            <p:cNvSpPr/>
            <p:nvPr>
              <p:custDataLst>
                <p:tags r:id="rId12"/>
              </p:custDataLst>
            </p:nvPr>
          </p:nvSpPr>
          <p:spPr>
            <a:xfrm>
              <a:off x="849257" y="3021345"/>
              <a:ext cx="1628292" cy="512734"/>
            </a:xfrm>
            <a:prstGeom prst="rect">
              <a:avLst/>
            </a:prstGeom>
            <a:solidFill>
              <a:srgbClr val="41AD56">
                <a:alpha val="80000"/>
              </a:srgbClr>
            </a:solidFill>
            <a:ln w="12700">
              <a:solidFill>
                <a:srgbClr val="00B400"/>
              </a:solidFill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13"/>
              </p:custDataLst>
            </p:nvPr>
          </p:nvSpPr>
          <p:spPr>
            <a:xfrm>
              <a:off x="806273" y="3021345"/>
              <a:ext cx="1714257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科学世界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911276" y="269495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超声波测距</a:t>
            </a:r>
          </a:p>
        </p:txBody>
      </p:sp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6205197" y="1231087"/>
            <a:ext cx="2789745" cy="2368950"/>
            <a:chOff x="6205196" y="1228047"/>
            <a:chExt cx="2789745" cy="2363101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5196" y="1228047"/>
              <a:ext cx="2789745" cy="1803002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9" name="矩形 8"/>
            <p:cNvSpPr/>
            <p:nvPr>
              <p:custDataLst>
                <p:tags r:id="rId11"/>
              </p:custDataLst>
            </p:nvPr>
          </p:nvSpPr>
          <p:spPr>
            <a:xfrm>
              <a:off x="6205197" y="3129483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超声波测距的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原理</a:t>
              </a:r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1941" y="834694"/>
            <a:ext cx="10550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</a:t>
            </a:r>
            <a:endParaRPr lang="zh-CN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90746" y="3890242"/>
            <a:ext cx="875745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障碍物是运动的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超声波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仪根据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算出的障碍物移动的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根据两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次发射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超声波的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出物体移动的</a:t>
            </a:r>
            <a:r>
              <a:rPr lang="zh-CN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91940" y="1146210"/>
            <a:ext cx="6232659" cy="2869407"/>
            <a:chOff x="91939" y="1143380"/>
            <a:chExt cx="6232659" cy="2862322"/>
          </a:xfrm>
        </p:grpSpPr>
        <p:sp>
          <p:nvSpPr>
            <p:cNvPr id="11" name="矩形 10"/>
            <p:cNvSpPr/>
            <p:nvPr>
              <p:custDataLst>
                <p:tags r:id="rId8"/>
              </p:custDataLst>
            </p:nvPr>
          </p:nvSpPr>
          <p:spPr>
            <a:xfrm>
              <a:off x="91939" y="1143380"/>
              <a:ext cx="6232659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(1)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超声波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发射器向某一方向发射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超声波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发射的同时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计时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波传播时碰到障碍物会被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反射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接收器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收到反射波就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停止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计时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计时器记录的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仪器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自动算出发射点与障碍物之间的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距离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en-US" altLang="zh-CN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>
              <p:custDataLst>
                <p:tags r:id="rId9"/>
              </p:custDataLst>
              <p:extLst>
                <p:ext uri="{D42A27DB-BD31-4B8C-83A1-F6EECF244321}">
                  <p14:modId xmlns:p14="http://schemas.microsoft.com/office/powerpoint/2010/main" val="1067567392"/>
                </p:ext>
              </p:extLst>
            </p:nvPr>
          </p:nvGraphicFramePr>
          <p:xfrm>
            <a:off x="2406308" y="3235987"/>
            <a:ext cx="933678" cy="7697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" name="Equation" r:id="rId16" imgW="507960" imgH="393480" progId="Equation.DSMT4">
                    <p:embed/>
                  </p:oleObj>
                </mc:Choice>
                <mc:Fallback>
                  <p:oleObj name="Equation" r:id="rId16" imgW="50796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2406308" y="3235987"/>
                          <a:ext cx="933678" cy="7697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6881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29104" y="332622"/>
            <a:ext cx="505619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超声波的测距原理在生活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26115" y="795430"/>
            <a:ext cx="8249019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charset="-122"/>
              </a:rPr>
              <a:t>超声波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charset="-122"/>
              </a:rPr>
              <a:t>指向性强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charset="-122"/>
              </a:rPr>
              <a:t>，因而经常用于距离的测量、汽车倒车防撞智能机器人等领域。</a:t>
            </a:r>
            <a:endParaRPr lang="zh-CN" altLang="en-US" sz="2400"/>
          </a:p>
        </p:txBody>
      </p:sp>
      <p:grpSp>
        <p:nvGrpSpPr>
          <p:cNvPr id="19" name="组合 18"/>
          <p:cNvGrpSpPr/>
          <p:nvPr>
            <p:custDataLst>
              <p:tags r:id="rId3"/>
            </p:custDataLst>
          </p:nvPr>
        </p:nvGrpSpPr>
        <p:grpSpPr>
          <a:xfrm>
            <a:off x="329061" y="2242062"/>
            <a:ext cx="2520000" cy="2167851"/>
            <a:chOff x="329061" y="2236526"/>
            <a:chExt cx="2520000" cy="2162498"/>
          </a:xfrm>
        </p:grpSpPr>
        <p:pic>
          <p:nvPicPr>
            <p:cNvPr id="13" name="Picture 4"/>
            <p:cNvPicPr preferRelativeResize="0">
              <a:picLocks noChangeArrowheads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16"/>
            <a:stretch>
              <a:fillRect/>
            </a:stretch>
          </p:blipFill>
          <p:spPr bwMode="auto">
            <a:xfrm>
              <a:off x="329061" y="2236526"/>
              <a:ext cx="2520000" cy="162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>
              <p:custDataLst>
                <p:tags r:id="rId11"/>
              </p:custDataLst>
            </p:nvPr>
          </p:nvSpPr>
          <p:spPr>
            <a:xfrm>
              <a:off x="573398" y="393735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charset="-122"/>
                </a:rPr>
                <a:t>超声波测速仪</a:t>
              </a:r>
              <a:endParaRPr lang="zh-CN" altLang="en-US" sz="2400"/>
            </a:p>
          </p:txBody>
        </p:sp>
      </p:grpSp>
      <p:grpSp>
        <p:nvGrpSpPr>
          <p:cNvPr id="20" name="组合 19"/>
          <p:cNvGrpSpPr/>
          <p:nvPr>
            <p:custDataLst>
              <p:tags r:id="rId4"/>
            </p:custDataLst>
          </p:nvPr>
        </p:nvGrpSpPr>
        <p:grpSpPr>
          <a:xfrm>
            <a:off x="3254260" y="2217931"/>
            <a:ext cx="2520000" cy="2191982"/>
            <a:chOff x="3254260" y="2212454"/>
            <a:chExt cx="2520000" cy="2186570"/>
          </a:xfrm>
        </p:grpSpPr>
        <p:pic>
          <p:nvPicPr>
            <p:cNvPr id="15" name="Picture 3"/>
            <p:cNvPicPr preferRelativeResize="0"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54260" y="2212454"/>
              <a:ext cx="2520000" cy="162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>
              <p:custDataLst>
                <p:tags r:id="rId9"/>
              </p:custDataLst>
            </p:nvPr>
          </p:nvSpPr>
          <p:spPr>
            <a:xfrm>
              <a:off x="3806374" y="393735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倒车雷达</a:t>
              </a:r>
            </a:p>
          </p:txBody>
        </p:sp>
      </p:grpSp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6222468" y="2242063"/>
            <a:ext cx="2520000" cy="2481195"/>
            <a:chOff x="6180374" y="2212454"/>
            <a:chExt cx="2520000" cy="2475069"/>
          </a:xfrm>
        </p:grpSpPr>
        <p:pic>
          <p:nvPicPr>
            <p:cNvPr id="17" name="Picture 2"/>
            <p:cNvPicPr preferRelativeResize="0"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80374" y="2212454"/>
              <a:ext cx="2520000" cy="162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>
              <p:custDataLst>
                <p:tags r:id="rId7"/>
              </p:custDataLst>
            </p:nvPr>
          </p:nvSpPr>
          <p:spPr>
            <a:xfrm>
              <a:off x="6264562" y="3856526"/>
              <a:ext cx="24358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charset="-122"/>
                </a:rPr>
                <a:t>超声波传感器用于移动的机器人</a:t>
              </a:r>
              <a:endPara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495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25087" y="86893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59273" y="8689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0136" y="11774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69170" y="67311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9" name="文本框 154"/>
          <p:cNvSpPr txBox="1"/>
          <p:nvPr>
            <p:custDataLst>
              <p:tags r:id="rId6"/>
            </p:custDataLst>
          </p:nvPr>
        </p:nvSpPr>
        <p:spPr>
          <a:xfrm>
            <a:off x="225086" y="4037826"/>
            <a:ext cx="8798460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本堂重点：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刻度尺和停表测平均速度、加深对平均速度的理解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7"/>
            </p:custDataLst>
          </p:nvPr>
        </p:nvSpPr>
        <p:spPr>
          <a:xfrm>
            <a:off x="236913" y="4500634"/>
            <a:ext cx="5217060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ClrTx/>
              <a:buSzTx/>
              <a:buFont typeface="Wingdings"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>
                <a:sym typeface="+mn-ea"/>
              </a:rPr>
              <a:t>本堂</a:t>
            </a:r>
            <a:r>
              <a:rPr lang="zh-CN" altLang="en-US" smtClean="0">
                <a:sym typeface="+mn-ea"/>
              </a:rPr>
              <a:t>难点：</a:t>
            </a:r>
            <a:r>
              <a:rPr lang="zh-CN" altLang="en-US"/>
              <a:t>准确测量小车运动的时间</a:t>
            </a:r>
            <a:r>
              <a:rPr lang="en-US" altLang="zh-CN" smtClean="0"/>
              <a:t>.</a:t>
            </a:r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046" y="786401"/>
            <a:ext cx="7919379" cy="3227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38958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82545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39857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9827" y="13713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15612" y="65270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953126" y="709147"/>
            <a:ext cx="683741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斜面上滑下的物体的速度特点</a:t>
            </a:r>
            <a:endParaRPr lang="zh-CN" altLang="zh-CN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39857" y="1185693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7552338" y="2780599"/>
            <a:ext cx="476412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237291" y="1453883"/>
            <a:ext cx="81534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黔西南州）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如图甲所示，小明参加高山速降滑雪运动，滑雪板板尾从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点开始加速下滑并越过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点。</a:t>
            </a:r>
          </a:p>
        </p:txBody>
      </p:sp>
      <p:pic>
        <p:nvPicPr>
          <p:cNvPr id="19458" name="图片 5" descr="说明: 学科网(www.zxxk.com)--教育资源门户，提供试卷、教案、课件、论文、素材以及各类教学资源下载，还有大量而丰富的教学相关资讯！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8096" y="3564802"/>
            <a:ext cx="2935326" cy="139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234242" y="2657183"/>
            <a:ext cx="8541570" cy="1295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小明通过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段与通过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段的平均速度的关系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800" i="1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baseline="-2500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AB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en-US" altLang="zh-CN" sz="2800" i="1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800" baseline="-2500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“&lt;”“&gt;”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“=”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</a:p>
        </p:txBody>
      </p:sp>
    </p:spTree>
    <p:extLst>
      <p:ext uri="{BB962C8B-B14F-4D97-AF65-F5344CB8AC3E}">
        <p14:creationId xmlns:p14="http://schemas.microsoft.com/office/powerpoint/2010/main" val="122912614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5822" y="138991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01387" y="591896"/>
            <a:ext cx="8265280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西湖区模拟）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如图所示，一个钢球从光滑固定斜面的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点静止释放，相继经过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两点，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，（忽略空气阻力的影响），则下列分析正确的是（　　）</a:t>
            </a:r>
          </a:p>
        </p:txBody>
      </p:sp>
      <p:pic>
        <p:nvPicPr>
          <p:cNvPr id="4" name="图片 3" descr="学科网(www.zxxk.com)--教育资源门户，提供试卷、教案、课件、论文、素材及各类教学资源下载，还有大量而丰富的教学相关资讯！"/>
          <p:cNvPicPr/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4134" y="2062617"/>
            <a:ext cx="1986249" cy="11485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03894" y="2350564"/>
            <a:ext cx="8060266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．小钢球下滑过程中做匀速直线运动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endParaRPr lang="en-US" altLang="zh-CN" sz="240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．小钢球在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两段内运动的平均速度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．小钢球所受重力在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不相等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．小钢球在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段运动的时间比在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段运动的时间长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5842274" y="1831213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25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35002" y="132466"/>
            <a:ext cx="649759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物体平均速度的实验</a:t>
            </a:r>
            <a:endParaRPr lang="en-US" altLang="zh-CN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83734" y="705093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08201" y="1229608"/>
            <a:ext cx="7855966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铜仁）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小王在“测量小车的平均速度”的实验中，他已经从实验室借到的实验器材有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小车一辆、秒表一块、长木板一块、小木块一块。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他为了完成该实验，还需要的实验器材有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27514" y="3498963"/>
            <a:ext cx="786553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方便计时，应该使斜面的坡度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选填“较大”或“较小”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6278602" y="2849435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5549837" y="3498963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较小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332452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4339" y="2186443"/>
            <a:ext cx="5052728" cy="2014930"/>
          </a:xfrm>
          <a:prstGeom prst="rect">
            <a:avLst/>
          </a:prstGeom>
          <a:noFill/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09973" y="427775"/>
            <a:ext cx="8188960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经测量，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=0.9m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=0.4m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，小车从斜面顶端由静止下滑的过程中，秒表记录如图所示，则小车在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上的平均速度是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m/s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085607" y="1562498"/>
            <a:ext cx="56938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</a:t>
            </a:r>
            <a:endParaRPr lang="zh-CN" altLang="zh-CN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95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07064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64376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346" y="178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31584" y="665601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124263" y="905099"/>
            <a:ext cx="1614643" cy="504024"/>
            <a:chOff x="675980" y="1726091"/>
            <a:chExt cx="1614643" cy="502779"/>
          </a:xfrm>
        </p:grpSpPr>
        <p:sp>
          <p:nvSpPr>
            <p:cNvPr id="25" name="Shape 108"/>
            <p:cNvSpPr/>
            <p:nvPr>
              <p:custDataLst>
                <p:tags r:id="rId16"/>
              </p:custDataLst>
            </p:nvPr>
          </p:nvSpPr>
          <p:spPr>
            <a:xfrm>
              <a:off x="758884" y="1726091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Shape 112"/>
            <p:cNvSpPr/>
            <p:nvPr>
              <p:custDataLst>
                <p:tags r:id="rId17"/>
              </p:custDataLst>
            </p:nvPr>
          </p:nvSpPr>
          <p:spPr>
            <a:xfrm>
              <a:off x="675980" y="1767205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2400" b="1" smtClean="0"/>
                <a:t>想想议议</a:t>
              </a:r>
              <a:endParaRPr lang="zh-CN" altLang="en-US" sz="2400" b="1"/>
            </a:p>
          </p:txBody>
        </p:sp>
      </p:grpSp>
      <p:pic>
        <p:nvPicPr>
          <p:cNvPr id="1026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8332"/>
            <a:ext cx="19050" cy="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7429"/>
            <a:ext cx="19050" cy="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 preferRelativeResize="0">
            <a:picLocks noChangeArrowheads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9"/>
          <a:stretch>
            <a:fillRect/>
          </a:stretch>
        </p:blipFill>
        <p:spPr bwMode="auto">
          <a:xfrm>
            <a:off x="1391907" y="1988498"/>
            <a:ext cx="2880000" cy="1804455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2" descr="说明: https://timgsa.baidu.com/timg?image&amp;quality=80&amp;size=b9999_10000&amp;sec=1596460950070&amp;di=f3f5e100a4de19a79d31e1d61540ad9a&amp;imgtype=0&amp;src=http%3A%2F%2Fimg3.imgtn.bdimg.com%2Fit%2Fu%3D1062154408%2C2244050843%26fm%3D214%26gp%3D0.jpg"/>
          <p:cNvPicPr preferRelativeResize="0">
            <a:picLocks noChangeArrowheads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1" b="7277"/>
          <a:stretch>
            <a:fillRect/>
          </a:stretch>
        </p:blipFill>
        <p:spPr bwMode="auto">
          <a:xfrm>
            <a:off x="4722082" y="1988498"/>
            <a:ext cx="2880000" cy="1804455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1738906" y="691301"/>
            <a:ext cx="7337265" cy="1203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还记得小时候从滑梯上滑下来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快慢有什么变化了吗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骑自行车从坡上冲下来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为什么要车闸控制速度呢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1762015" y="4244824"/>
            <a:ext cx="605742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从斜坡上滑下的人和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，运动有什么特点？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147372" y="4224215"/>
            <a:ext cx="1614643" cy="504024"/>
            <a:chOff x="640374" y="1705535"/>
            <a:chExt cx="1614643" cy="502779"/>
          </a:xfrm>
        </p:grpSpPr>
        <p:sp>
          <p:nvSpPr>
            <p:cNvPr id="21" name="Shape 108"/>
            <p:cNvSpPr/>
            <p:nvPr>
              <p:custDataLst>
                <p:tags r:id="rId14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Shape 112"/>
            <p:cNvSpPr/>
            <p:nvPr>
              <p:custDataLst>
                <p:tags r:id="rId15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提出问题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17273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1435" y="401249"/>
            <a:ext cx="884783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  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枣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庄）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某实验小组在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测量物体运动的平均速度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实验中，让小球从斜面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点由静止开始滚下，频闪照相机记录了小球在相同时间内通过的路程，照片如图所示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38828" y="1595674"/>
            <a:ext cx="2670172" cy="9081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78277" y="3303711"/>
            <a:ext cx="812323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如果频闪照相机每隔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0.2s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拍摄一次，并测得</a:t>
            </a:r>
            <a:r>
              <a:rPr lang="en-US" altLang="zh-CN" sz="2400" i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 err="1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=5cm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i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 err="1">
                <a:latin typeface="微软雅黑" panose="020B0503020204020204" pitchFamily="34" charset="-122"/>
                <a:ea typeface="微软雅黑" panose="020B0503020204020204" pitchFamily="34" charset="-122"/>
              </a:rPr>
              <a:t>BC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=15 cm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，则小球在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BC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段的平均速度为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______m/s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，小球在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段的平均速度为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______m/s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86505" y="2243652"/>
            <a:ext cx="811501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依据照片可判断，小球在做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匀速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）运动；</a:t>
            </a: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4248835" y="2386627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加速</a:t>
            </a:r>
            <a:endParaRPr lang="zh-CN" altLang="en-US" sz="2400"/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838829" y="3951641"/>
            <a:ext cx="72327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0.75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3207607" y="4580910"/>
            <a:ext cx="72327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0.50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78277" y="138991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07823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学科网(www.zxxk.com)--教育资源门户，提供试卷、教案、课件、论文、素材以及各类教学资源下载，还有大量而丰富的教学相关资讯！"/>
          <p:cNvPicPr/>
          <p:nvPr>
            <p:custDataLst>
              <p:tags r:id="rId1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1628" y="1109756"/>
            <a:ext cx="5947410" cy="14959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58233" y="2695899"/>
            <a:ext cx="7806267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小球在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段运动过程中，经过时间</a:t>
            </a:r>
            <a:r>
              <a:rPr lang="en-US" altLang="zh-CN" sz="2400" i="1" err="1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aseline="-25000" err="1"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中点时的速度为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，经过路程</a:t>
            </a:r>
            <a:r>
              <a:rPr lang="en-US" altLang="zh-CN" sz="2400" i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aseline="-25000" err="1"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中点时的速度为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，则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en-US" altLang="zh-CN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“&gt;”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“&lt;”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“= 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32834" y="442446"/>
            <a:ext cx="806873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如图所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说明小球在斜面上运动情况的图像是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6400808" y="3343828"/>
            <a:ext cx="389850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289368" y="442445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52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58286" y="304980"/>
            <a:ext cx="1614643" cy="504024"/>
            <a:chOff x="640374" y="1705535"/>
            <a:chExt cx="1614643" cy="502779"/>
          </a:xfrm>
        </p:grpSpPr>
        <p:sp>
          <p:nvSpPr>
            <p:cNvPr id="6" name="Shape 108"/>
            <p:cNvSpPr/>
            <p:nvPr>
              <p:custDataLst>
                <p:tags r:id="rId11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>
              <p:custDataLst>
                <p:tags r:id="rId12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猜想假设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2"/>
            </p:custDataLst>
          </p:nvPr>
        </p:nvGrpSpPr>
        <p:grpSpPr>
          <a:xfrm>
            <a:off x="139223" y="1114019"/>
            <a:ext cx="1614643" cy="504024"/>
            <a:chOff x="640374" y="1705535"/>
            <a:chExt cx="1614643" cy="502779"/>
          </a:xfrm>
        </p:grpSpPr>
        <p:sp>
          <p:nvSpPr>
            <p:cNvPr id="20" name="Shape 108"/>
            <p:cNvSpPr/>
            <p:nvPr>
              <p:custDataLst>
                <p:tags r:id="rId9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>
              <p:custDataLst>
                <p:tags r:id="rId10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设计实验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1890230" y="363046"/>
            <a:ext cx="51090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车越往下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越快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速度一直增大。</a:t>
            </a:r>
            <a:endParaRPr lang="zh-CN" altLang="en-US" sz="2400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772929" y="825853"/>
            <a:ext cx="7201739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用小车代替下滑的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和自行车，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起的长木板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斜面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代替斜坡或滑梯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让小车从斜面顶端滑下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观察小车的运动情况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测量小车从斜面上滑下来的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，探究运动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441" y="3216809"/>
            <a:ext cx="4242001" cy="147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测量小车的平均速度.mp4">
            <a:hlinkClick r:id="" action="ppaction://media"/>
          </p:cNvPr>
          <p:cNvPicPr>
            <a:picLocks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261117" y="2556469"/>
            <a:ext cx="3346870" cy="229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4636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16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07064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64376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346" y="178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0131" y="670063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7" name="文本框 1"/>
          <p:cNvSpPr txBox="1"/>
          <p:nvPr>
            <p:custDataLst>
              <p:tags r:id="rId6"/>
            </p:custDataLst>
          </p:nvPr>
        </p:nvSpPr>
        <p:spPr>
          <a:xfrm>
            <a:off x="1449026" y="955376"/>
            <a:ext cx="40421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测量</a:t>
            </a: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物体运动的平均速度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368543" y="991484"/>
            <a:ext cx="978271" cy="514003"/>
            <a:chOff x="849257" y="3021345"/>
            <a:chExt cx="978271" cy="512734"/>
          </a:xfrm>
        </p:grpSpPr>
        <p:sp>
          <p:nvSpPr>
            <p:cNvPr id="9" name="Shape 108"/>
            <p:cNvSpPr/>
            <p:nvPr>
              <p:custDataLst>
                <p:tags r:id="rId23"/>
              </p:custDataLst>
            </p:nvPr>
          </p:nvSpPr>
          <p:spPr>
            <a:xfrm>
              <a:off x="849257" y="3021345"/>
              <a:ext cx="978271" cy="512734"/>
            </a:xfrm>
            <a:prstGeom prst="rect">
              <a:avLst/>
            </a:prstGeom>
            <a:solidFill>
              <a:srgbClr val="41AD56">
                <a:alpha val="80000"/>
              </a:srgbClr>
            </a:solidFill>
            <a:ln w="12700">
              <a:solidFill>
                <a:srgbClr val="00B400"/>
              </a:solidFill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>
              <p:custDataLst>
                <p:tags r:id="rId24"/>
              </p:custDataLst>
            </p:nvPr>
          </p:nvSpPr>
          <p:spPr>
            <a:xfrm>
              <a:off x="931584" y="3046879"/>
              <a:ext cx="809896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实验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8"/>
            </p:custDataLst>
          </p:nvPr>
        </p:nvGrpSpPr>
        <p:grpSpPr>
          <a:xfrm>
            <a:off x="179072" y="1632804"/>
            <a:ext cx="6066097" cy="462810"/>
            <a:chOff x="179071" y="1628772"/>
            <a:chExt cx="6066097" cy="461667"/>
          </a:xfrm>
        </p:grpSpPr>
        <p:sp>
          <p:nvSpPr>
            <p:cNvPr id="11" name="文本框 5121"/>
            <p:cNvSpPr/>
            <p:nvPr>
              <p:custDataLst>
                <p:tags r:id="rId21"/>
              </p:custDataLst>
            </p:nvPr>
          </p:nvSpPr>
          <p:spPr>
            <a:xfrm>
              <a:off x="179071" y="1628774"/>
              <a:ext cx="2207743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目的：</a:t>
              </a:r>
            </a:p>
          </p:txBody>
        </p:sp>
        <p:sp>
          <p:nvSpPr>
            <p:cNvPr id="12" name="文本框 5124"/>
            <p:cNvSpPr txBox="1"/>
            <p:nvPr>
              <p:custDataLst>
                <p:tags r:id="rId22"/>
              </p:custDataLst>
            </p:nvPr>
          </p:nvSpPr>
          <p:spPr>
            <a:xfrm>
              <a:off x="2508136" y="1628772"/>
              <a:ext cx="373703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测量小车运动的平均速度</a:t>
              </a:r>
            </a:p>
          </p:txBody>
        </p:sp>
      </p:grpSp>
      <p:grpSp>
        <p:nvGrpSpPr>
          <p:cNvPr id="23" name="组合 22"/>
          <p:cNvGrpSpPr/>
          <p:nvPr>
            <p:custDataLst>
              <p:tags r:id="rId9"/>
            </p:custDataLst>
          </p:nvPr>
        </p:nvGrpSpPr>
        <p:grpSpPr>
          <a:xfrm>
            <a:off x="193332" y="1886638"/>
            <a:ext cx="4491967" cy="881849"/>
            <a:chOff x="193331" y="1881979"/>
            <a:chExt cx="4491967" cy="879672"/>
          </a:xfrm>
        </p:grpSpPr>
        <p:sp>
          <p:nvSpPr>
            <p:cNvPr id="13" name="文本框 5122"/>
            <p:cNvSpPr/>
            <p:nvPr>
              <p:custDataLst>
                <p:tags r:id="rId15"/>
              </p:custDataLst>
            </p:nvPr>
          </p:nvSpPr>
          <p:spPr>
            <a:xfrm>
              <a:off x="193331" y="2170376"/>
              <a:ext cx="2343437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原理：</a:t>
              </a:r>
            </a:p>
          </p:txBody>
        </p:sp>
        <p:grpSp>
          <p:nvGrpSpPr>
            <p:cNvPr id="18" name="组合 17"/>
            <p:cNvGrpSpPr/>
            <p:nvPr>
              <p:custDataLst>
                <p:tags r:id="rId16"/>
              </p:custDataLst>
            </p:nvPr>
          </p:nvGrpSpPr>
          <p:grpSpPr>
            <a:xfrm>
              <a:off x="2669173" y="1881979"/>
              <a:ext cx="2016125" cy="879672"/>
              <a:chOff x="3492500" y="2349500"/>
              <a:chExt cx="2016125" cy="879672"/>
            </a:xfrm>
          </p:grpSpPr>
          <p:sp>
            <p:nvSpPr>
              <p:cNvPr id="14" name="文本框 512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3492500" y="2565400"/>
                <a:ext cx="201612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i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v </a:t>
                </a:r>
                <a:r>
                  <a:rPr lang="zh-CN" altLang="en-US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zh-CN" altLang="en-US" sz="24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文本框 5130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4293417" y="2349500"/>
                <a:ext cx="351607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SzTx/>
                </a:pPr>
                <a:r>
                  <a:rPr lang="zh-CN" altLang="en-US" sz="2400" b="1" i="1" noProof="1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itchFamily="18" charset="0"/>
                    <a:cs typeface="Times New Roman" pitchFamily="18" charset="0"/>
                    <a:sym typeface="Wingdings"/>
                  </a:rPr>
                  <a:t>s</a:t>
                </a:r>
                <a:r>
                  <a:rPr lang="zh-CN" altLang="en-US" sz="2400" b="1" i="1" noProof="1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 </a:t>
                </a:r>
                <a:endParaRPr lang="zh-CN" altLang="en-US" sz="2400" b="1" i="1" noProof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文本框 5131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268050" y="2767507"/>
                <a:ext cx="360362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SzTx/>
                </a:pPr>
                <a:r>
                  <a:rPr lang="zh-CN" altLang="en-US" sz="2400" b="1" i="1" noProof="1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itchFamily="18" charset="0"/>
                    <a:cs typeface="Times New Roman" pitchFamily="18" charset="0"/>
                    <a:sym typeface="Wingdings"/>
                  </a:rPr>
                  <a:t>t</a:t>
                </a:r>
                <a:r>
                  <a:rPr lang="zh-CN" altLang="en-US" sz="2400" b="1" i="1" noProof="1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 </a:t>
                </a:r>
                <a:endParaRPr lang="zh-CN" altLang="en-US" sz="2400" b="1" i="1" noProof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7" name="直接连接符 5132"/>
              <p:cNvCxnSpPr>
                <a:cxnSpLocks noChangeShapeType="1"/>
              </p:cNvCxnSpPr>
              <p:nvPr>
                <p:custDataLst>
                  <p:tags r:id="rId20"/>
                </p:custDataLst>
              </p:nvPr>
            </p:nvCxnSpPr>
            <p:spPr bwMode="auto">
              <a:xfrm>
                <a:off x="4140200" y="2852738"/>
                <a:ext cx="504825" cy="1587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24" name="组合 23"/>
          <p:cNvGrpSpPr/>
          <p:nvPr>
            <p:custDataLst>
              <p:tags r:id="rId10"/>
            </p:custDataLst>
          </p:nvPr>
        </p:nvGrpSpPr>
        <p:grpSpPr>
          <a:xfrm>
            <a:off x="174114" y="2696621"/>
            <a:ext cx="5560018" cy="524515"/>
            <a:chOff x="207063" y="2689963"/>
            <a:chExt cx="5560018" cy="523220"/>
          </a:xfrm>
        </p:grpSpPr>
        <p:sp>
          <p:nvSpPr>
            <p:cNvPr id="19" name="矩形 18"/>
            <p:cNvSpPr/>
            <p:nvPr>
              <p:custDataLst>
                <p:tags r:id="rId13"/>
              </p:custDataLst>
            </p:nvPr>
          </p:nvSpPr>
          <p:spPr>
            <a:xfrm>
              <a:off x="207063" y="2751518"/>
              <a:ext cx="3092513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测量的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物理量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zh-CN" altLang="zh-CN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4"/>
              </p:custDataLst>
            </p:nvPr>
          </p:nvSpPr>
          <p:spPr>
            <a:xfrm>
              <a:off x="3477672" y="2689963"/>
              <a:ext cx="228940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路程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s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和时间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193332" y="3823424"/>
            <a:ext cx="2658113" cy="4628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装置图：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9173" y="3115993"/>
            <a:ext cx="5264264" cy="166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65891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123"/>
          <p:cNvSpPr/>
          <p:nvPr>
            <p:custDataLst>
              <p:tags r:id="rId1"/>
            </p:custDataLst>
          </p:nvPr>
        </p:nvSpPr>
        <p:spPr>
          <a:xfrm>
            <a:off x="237068" y="288581"/>
            <a:ext cx="2125133" cy="4628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实验器材：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96334" y="789816"/>
            <a:ext cx="6671733" cy="4628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木板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、木块、小车、刻度尺、停表、金属片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067" y="1473135"/>
            <a:ext cx="8572500" cy="33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10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63818" y="135167"/>
            <a:ext cx="2520242" cy="4628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停表的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使用：</a:t>
            </a:r>
            <a:endParaRPr lang="zh-CN" altLang="en-US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6051" y="597975"/>
            <a:ext cx="22076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使用方法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4" name="Rectangle 32"/>
          <p:cNvSpPr/>
          <p:nvPr>
            <p:custDataLst>
              <p:tags r:id="rId3"/>
            </p:custDataLst>
          </p:nvPr>
        </p:nvSpPr>
        <p:spPr>
          <a:xfrm>
            <a:off x="146051" y="910055"/>
            <a:ext cx="6787436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第一次按动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启动，长短指针开始转动；</a:t>
            </a: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第二次按动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暂停，长短指针暂时停止转动；</a:t>
            </a: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第三次按动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回零，长短指针迅速回到零点。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5" name="Picture 1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3885" y="780277"/>
            <a:ext cx="1620000" cy="1804455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 preferRelativeResize="0"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3885" y="2816135"/>
            <a:ext cx="1620000" cy="1804455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46052" y="2508343"/>
            <a:ext cx="2089149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</a:t>
            </a:r>
            <a:endParaRPr lang="zh-CN" altLang="zh-CN" sz="2400">
              <a:solidFill>
                <a:schemeClr val="bg1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20201" y="2829462"/>
            <a:ext cx="692490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前应观察分度值、量程和零刻线。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刻度和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刻度型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为小盘的分钟数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大盘的秒读数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先读小盘的读数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它的单位是分钟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接着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读大盘的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141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22236" y="257713"/>
            <a:ext cx="2105063" cy="4628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注意事项：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06127" y="627157"/>
            <a:ext cx="887666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搭建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斜面时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将长木板一端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垫高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小车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能运动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起来，但又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不太快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的坡度太小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小车达不到底部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斜面的坡度太大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记录时间不准确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导致实验误差大</a:t>
            </a: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19465" y="2199096"/>
            <a:ext cx="903501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小车从斜面滑下时，一定要做直线运动，否则测量的路程比实际路程要小，影响实验结果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5460" y="3289818"/>
            <a:ext cx="567174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过程中，斜面的倾斜程度不能变。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32133" y="3752626"/>
            <a:ext cx="819573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测量小车下滑路程时，起点从车头（或车尾）算起，终点也应该是车头（或车尾）。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55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2674" y="213795"/>
            <a:ext cx="1978427" cy="4628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实验步骤：</a:t>
            </a: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57270" y="676602"/>
            <a:ext cx="808566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斜面保持一定的坡度，把小车放在斜面顶端，金属片放在斜面的底端，测出小车将通过的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路程</a:t>
            </a:r>
            <a:r>
              <a:rPr lang="en-US" altLang="zh-CN" sz="24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82674" y="1879902"/>
            <a:ext cx="8144937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用停表测量小车从斜面顶端滑下到撞击金属片的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800" i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99584" y="2480805"/>
            <a:ext cx="8652937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测得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2800" baseline="-2500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i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en-US" altLang="zh-CN" sz="2800" baseline="-2500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，算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出小车通过斜面全程的平均速度</a:t>
            </a:r>
            <a:r>
              <a:rPr lang="en-US" altLang="zh-CN" sz="28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800" baseline="-2500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" r="2007" b="2852"/>
          <a:stretch>
            <a:fillRect/>
          </a:stretch>
        </p:blipFill>
        <p:spPr bwMode="auto">
          <a:xfrm>
            <a:off x="1943718" y="3005320"/>
            <a:ext cx="5320682" cy="173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513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35467" y="329582"/>
            <a:ext cx="782320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将金属片移至斜面的中部，测出小车到金属片的距离</a:t>
            </a:r>
            <a:r>
              <a:rPr lang="en-US" altLang="zh-CN" sz="24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5467" y="792390"/>
            <a:ext cx="84582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小车从斜面顶端滑过斜面上半段路程</a:t>
            </a:r>
            <a:r>
              <a:rPr lang="en-US" altLang="zh-CN" sz="24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所用的时间</a:t>
            </a:r>
            <a:r>
              <a:rPr lang="en-US" altLang="zh-CN" sz="24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，算出小车通过上半段路程的平均速度</a:t>
            </a:r>
            <a:r>
              <a:rPr lang="en-US" altLang="zh-CN" sz="2400" i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"/>
          <a:stretch>
            <a:fillRect/>
          </a:stretch>
        </p:blipFill>
        <p:spPr bwMode="auto">
          <a:xfrm>
            <a:off x="1435101" y="1917486"/>
            <a:ext cx="5858933" cy="183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4365" y="3678689"/>
            <a:ext cx="8544984" cy="138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6.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计算下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半段路程</a:t>
            </a:r>
            <a:r>
              <a:rPr lang="en-US" altLang="zh-CN" sz="2400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S</a:t>
            </a:r>
            <a:r>
              <a:rPr lang="en-US" altLang="zh-CN" sz="2400" baseline="-10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3</a:t>
            </a:r>
            <a:r>
              <a:rPr lang="en-US" altLang="zh-CN" sz="2400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= S</a:t>
            </a:r>
            <a:r>
              <a:rPr lang="en-US" altLang="zh-CN" sz="2400" baseline="-10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1</a:t>
            </a:r>
            <a:r>
              <a:rPr lang="en-US" altLang="zh-CN" sz="2400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-S</a:t>
            </a:r>
            <a:r>
              <a:rPr lang="en-US" altLang="zh-CN" sz="2400" baseline="-10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2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，和下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半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段所用时间</a:t>
            </a:r>
            <a:r>
              <a:rPr lang="en-US" altLang="zh-CN" sz="2800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t</a:t>
            </a:r>
            <a:r>
              <a:rPr lang="en-US" altLang="zh-CN" sz="2800" baseline="-10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3</a:t>
            </a:r>
            <a:r>
              <a:rPr lang="en-US" altLang="zh-CN" sz="2800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=t</a:t>
            </a:r>
            <a:r>
              <a:rPr lang="en-US" altLang="zh-CN" sz="2800" baseline="-10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1</a:t>
            </a:r>
            <a:r>
              <a:rPr lang="en-US" altLang="zh-CN" sz="2800" i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-t</a:t>
            </a:r>
            <a:r>
              <a:rPr lang="en-US" altLang="zh-CN" sz="2800" baseline="-10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Arial" pitchFamily="34" charset="0"/>
              </a:rPr>
              <a:t>2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  <a:sym typeface="Arial" pitchFamily="34" charset="0"/>
              </a:rPr>
              <a:t>，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</a:rPr>
              <a:t>记入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</a:rPr>
              <a:t>表格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计算出</a:t>
            </a:r>
            <a:r>
              <a:rPr lang="en-US" altLang="zh-CN" sz="2800" i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800" baseline="-2500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800" baseline="-2500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800" baseline="-1000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28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2310</Words>
  <Application>Microsoft Office PowerPoint</Application>
  <PresentationFormat>全屏显示(16:9)</PresentationFormat>
  <Paragraphs>133</Paragraphs>
  <Slides>21</Slides>
  <Notes>2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2020-10-04T01:32:08Z</dcterms:created>
  <dcterms:modified xsi:type="dcterms:W3CDTF">2020-10-04T01:52:16Z</dcterms:modified>
</cp:coreProperties>
</file>